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84" r:id="rId4"/>
    <p:sldId id="286" r:id="rId5"/>
    <p:sldId id="280" r:id="rId6"/>
    <p:sldId id="258" r:id="rId7"/>
    <p:sldId id="259" r:id="rId8"/>
    <p:sldId id="261" r:id="rId9"/>
    <p:sldId id="262" r:id="rId10"/>
    <p:sldId id="263" r:id="rId11"/>
    <p:sldId id="264" r:id="rId12"/>
    <p:sldId id="268" r:id="rId13"/>
    <p:sldId id="267" r:id="rId14"/>
    <p:sldId id="270" r:id="rId15"/>
    <p:sldId id="269" r:id="rId16"/>
    <p:sldId id="271" r:id="rId17"/>
    <p:sldId id="272" r:id="rId18"/>
    <p:sldId id="285" r:id="rId19"/>
    <p:sldId id="275" r:id="rId20"/>
    <p:sldId id="281" r:id="rId21"/>
    <p:sldId id="282" r:id="rId22"/>
    <p:sldId id="276" r:id="rId23"/>
    <p:sldId id="278" r:id="rId24"/>
    <p:sldId id="273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51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384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FA379-3E28-42A0-A534-10E1D09A9066}" type="datetimeFigureOut">
              <a:rPr lang="en-CA" smtClean="0"/>
              <a:t>2015-02-09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1BE8D-8DB2-43D2-ADAF-951F1C8E01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39401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FA379-3E28-42A0-A534-10E1D09A9066}" type="datetimeFigureOut">
              <a:rPr lang="en-CA" smtClean="0"/>
              <a:t>2015-02-09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1BE8D-8DB2-43D2-ADAF-951F1C8E01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22500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FA379-3E28-42A0-A534-10E1D09A9066}" type="datetimeFigureOut">
              <a:rPr lang="en-CA" smtClean="0"/>
              <a:t>2015-02-09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1BE8D-8DB2-43D2-ADAF-951F1C8E01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18605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52820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FA379-3E28-42A0-A534-10E1D09A9066}" type="datetimeFigureOut">
              <a:rPr lang="en-CA" smtClean="0"/>
              <a:t>2015-02-09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1BE8D-8DB2-43D2-ADAF-951F1C8E01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18533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FA379-3E28-42A0-A534-10E1D09A9066}" type="datetimeFigureOut">
              <a:rPr lang="en-CA" smtClean="0"/>
              <a:t>2015-02-09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1BE8D-8DB2-43D2-ADAF-951F1C8E01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66961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FA379-3E28-42A0-A534-10E1D09A9066}" type="datetimeFigureOut">
              <a:rPr lang="en-CA" smtClean="0"/>
              <a:t>2015-02-09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1BE8D-8DB2-43D2-ADAF-951F1C8E01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11538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FA379-3E28-42A0-A534-10E1D09A9066}" type="datetimeFigureOut">
              <a:rPr lang="en-CA" smtClean="0"/>
              <a:t>2015-02-09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1BE8D-8DB2-43D2-ADAF-951F1C8E01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1433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FA379-3E28-42A0-A534-10E1D09A9066}" type="datetimeFigureOut">
              <a:rPr lang="en-CA" smtClean="0"/>
              <a:t>2015-02-09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1BE8D-8DB2-43D2-ADAF-951F1C8E01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22951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FA379-3E28-42A0-A534-10E1D09A9066}" type="datetimeFigureOut">
              <a:rPr lang="en-CA" smtClean="0"/>
              <a:t>2015-02-09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1BE8D-8DB2-43D2-ADAF-951F1C8E01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17162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FA379-3E28-42A0-A534-10E1D09A9066}" type="datetimeFigureOut">
              <a:rPr lang="en-CA" smtClean="0"/>
              <a:t>2015-02-09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1BE8D-8DB2-43D2-ADAF-951F1C8E01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51393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FA379-3E28-42A0-A534-10E1D09A9066}" type="datetimeFigureOut">
              <a:rPr lang="en-CA" smtClean="0"/>
              <a:t>2015-02-09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1BE8D-8DB2-43D2-ADAF-951F1C8E01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02587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FA379-3E28-42A0-A534-10E1D09A9066}" type="datetimeFigureOut">
              <a:rPr lang="en-CA" smtClean="0"/>
              <a:t>2015-02-09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1BE8D-8DB2-43D2-ADAF-951F1C8E01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93763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557212"/>
            <a:ext cx="784860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7388"/>
            <a:ext cx="8280920" cy="494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725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512" y="260648"/>
            <a:ext cx="38443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ED511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 Neue" charset="0"/>
              </a:rPr>
              <a:t>Post and </a:t>
            </a:r>
            <a:r>
              <a:rPr lang="en-US" sz="2400" b="1" dirty="0" smtClean="0">
                <a:solidFill>
                  <a:srgbClr val="ED511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 Neue" charset="0"/>
              </a:rPr>
              <a:t>Beam concepts</a:t>
            </a:r>
            <a:endParaRPr lang="en-US" sz="2400" b="1" dirty="0">
              <a:solidFill>
                <a:srgbClr val="ED511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 Neue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190" y="3861048"/>
            <a:ext cx="5976290" cy="281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20296"/>
            <a:ext cx="5616624" cy="270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250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7491"/>
            <a:ext cx="8640960" cy="6563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5536" y="3428998"/>
            <a:ext cx="10214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ED511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 Neue" charset="0"/>
              </a:rPr>
              <a:t>Edge </a:t>
            </a:r>
            <a:endParaRPr lang="en-US" sz="2400" b="1" dirty="0">
              <a:solidFill>
                <a:srgbClr val="ED511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 Neue" charset="0"/>
            </a:endParaRP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20688"/>
            <a:ext cx="7461368" cy="323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242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260648"/>
            <a:ext cx="23727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ED511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 Neue" charset="0"/>
              </a:rPr>
              <a:t>Edge concepts</a:t>
            </a:r>
            <a:endParaRPr lang="en-US" sz="2400" b="1" dirty="0">
              <a:solidFill>
                <a:srgbClr val="ED511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 Neue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28800"/>
            <a:ext cx="7216102" cy="4878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3281363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552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45464"/>
            <a:ext cx="8856984" cy="3579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" y="510003"/>
            <a:ext cx="9144000" cy="2151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0135" y="2676132"/>
            <a:ext cx="659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ED511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 Neue" charset="0"/>
              </a:rPr>
              <a:t>MIX </a:t>
            </a:r>
            <a:endParaRPr lang="en-US" b="1" dirty="0">
              <a:solidFill>
                <a:srgbClr val="ED511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 Neue" charset="0"/>
            </a:endParaRP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95" y="291156"/>
            <a:ext cx="8712968" cy="338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096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95" y="611317"/>
            <a:ext cx="8712968" cy="622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95" y="272806"/>
            <a:ext cx="8712968" cy="338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0299" y="3500524"/>
            <a:ext cx="9188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ED511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 Neue" charset="0"/>
              </a:rPr>
              <a:t>Orbit</a:t>
            </a:r>
            <a:endParaRPr lang="en-CA" sz="2400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555" y="764704"/>
            <a:ext cx="7632848" cy="311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332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260648"/>
            <a:ext cx="23551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ED511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 Neue" charset="0"/>
              </a:rPr>
              <a:t>Orbit concepts</a:t>
            </a:r>
            <a:endParaRPr lang="en-CA" sz="2400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70" y="2668871"/>
            <a:ext cx="8337219" cy="3981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212" y="260648"/>
            <a:ext cx="3996952" cy="237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2919666" cy="194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633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7" y="0"/>
            <a:ext cx="9144000" cy="396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" y="3969015"/>
            <a:ext cx="9142782" cy="2736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369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19" y="-6749"/>
            <a:ext cx="9144000" cy="4815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3576"/>
            <a:ext cx="9116531" cy="204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615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17119" r="22438" b="17121"/>
          <a:stretch/>
        </p:blipFill>
        <p:spPr>
          <a:xfrm>
            <a:off x="467544" y="722313"/>
            <a:ext cx="5328592" cy="3162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14684" r="18501" b="12250"/>
          <a:stretch/>
        </p:blipFill>
        <p:spPr>
          <a:xfrm>
            <a:off x="323528" y="4154433"/>
            <a:ext cx="3528392" cy="2461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8595" r="34250" b="6161"/>
          <a:stretch/>
        </p:blipFill>
        <p:spPr>
          <a:xfrm>
            <a:off x="3216900" y="3824407"/>
            <a:ext cx="2592288" cy="2791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525183" y="491480"/>
            <a:ext cx="25619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ED511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 Neue" charset="0"/>
              </a:rPr>
              <a:t>New </a:t>
            </a:r>
            <a:r>
              <a:rPr lang="en-US" sz="2400" b="1" dirty="0" err="1" smtClean="0">
                <a:solidFill>
                  <a:srgbClr val="ED511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 Neue" charset="0"/>
              </a:rPr>
              <a:t>Casegoods</a:t>
            </a:r>
            <a:endParaRPr lang="en-CA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939351" y="390477"/>
            <a:ext cx="2817566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3200" b="1" dirty="0" smtClean="0">
                <a:solidFill>
                  <a:srgbClr val="FF0000"/>
                </a:solidFill>
              </a:rPr>
              <a:t>Features</a:t>
            </a:r>
          </a:p>
          <a:p>
            <a:pPr algn="ctr"/>
            <a:r>
              <a:rPr lang="en-CA" sz="2400" dirty="0" smtClean="0"/>
              <a:t>Architectural</a:t>
            </a:r>
          </a:p>
          <a:p>
            <a:pPr algn="ctr"/>
            <a:r>
              <a:rPr lang="en-CA" sz="2400" dirty="0" smtClean="0"/>
              <a:t>1.5” Tops and Gables</a:t>
            </a:r>
          </a:p>
          <a:p>
            <a:pPr algn="ctr"/>
            <a:r>
              <a:rPr lang="en-CA" sz="2400" dirty="0" err="1" smtClean="0"/>
              <a:t>Workwall</a:t>
            </a:r>
            <a:r>
              <a:rPr lang="en-CA" sz="2400" dirty="0" smtClean="0"/>
              <a:t> Storage</a:t>
            </a:r>
          </a:p>
          <a:p>
            <a:pPr algn="ctr"/>
            <a:r>
              <a:rPr lang="en-CA" sz="2400" dirty="0" smtClean="0"/>
              <a:t>Simplicity &amp; Elegance</a:t>
            </a:r>
          </a:p>
          <a:p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" t="19898" r="20075" b="12249"/>
          <a:stretch/>
        </p:blipFill>
        <p:spPr>
          <a:xfrm>
            <a:off x="6313817" y="2676464"/>
            <a:ext cx="2172760" cy="1207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17119" r="25588" b="14685"/>
          <a:stretch/>
        </p:blipFill>
        <p:spPr>
          <a:xfrm>
            <a:off x="6533514" y="3799217"/>
            <a:ext cx="2088233" cy="1375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11032" r="21651" b="9813"/>
          <a:stretch/>
        </p:blipFill>
        <p:spPr>
          <a:xfrm>
            <a:off x="6614369" y="5217326"/>
            <a:ext cx="1872208" cy="1398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06989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8"/>
          <p:cNvSpPr txBox="1">
            <a:spLocks noChangeArrowheads="1"/>
          </p:cNvSpPr>
          <p:nvPr/>
        </p:nvSpPr>
        <p:spPr bwMode="auto">
          <a:xfrm>
            <a:off x="454025" y="417513"/>
            <a:ext cx="79121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3600" u="sng">
                <a:solidFill>
                  <a:srgbClr val="FF8000"/>
                </a:solidFill>
              </a:rPr>
              <a:t>Let us do the work!</a:t>
            </a:r>
            <a:r>
              <a:rPr lang="en-US" sz="3600">
                <a:solidFill>
                  <a:srgbClr val="FF8000"/>
                </a:solidFill>
              </a:rPr>
              <a:t> </a:t>
            </a:r>
          </a:p>
        </p:txBody>
      </p:sp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1239838" y="1365250"/>
            <a:ext cx="7253287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b="0"/>
              <a:t>We will work closely with the dealer, designer and client </a:t>
            </a:r>
          </a:p>
          <a:p>
            <a:pPr eaLnBrk="1" hangingPunct="1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b="0"/>
              <a:t>Conceptual Design Services (start from scratch)</a:t>
            </a:r>
          </a:p>
          <a:p>
            <a:pPr eaLnBrk="1" hangingPunct="1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b="0"/>
              <a:t>Full Product Specification and Pricing</a:t>
            </a:r>
          </a:p>
          <a:p>
            <a:pPr eaLnBrk="1" hangingPunct="1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b="0"/>
              <a:t>Full 3D Color Renderings</a:t>
            </a:r>
          </a:p>
          <a:p>
            <a:pPr eaLnBrk="1" hangingPunct="1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b="0"/>
              <a:t>Development of 3D CAD files</a:t>
            </a:r>
          </a:p>
          <a:p>
            <a:pPr eaLnBrk="1" hangingPunct="1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b="0"/>
              <a:t>Animation</a:t>
            </a:r>
          </a:p>
          <a:p>
            <a:pPr eaLnBrk="1" hangingPunct="1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b="0"/>
              <a:t>Delivery &amp; Installation </a:t>
            </a:r>
          </a:p>
        </p:txBody>
      </p:sp>
      <p:sp>
        <p:nvSpPr>
          <p:cNvPr id="7172" name="TextBox 6"/>
          <p:cNvSpPr txBox="1">
            <a:spLocks noChangeArrowheads="1"/>
          </p:cNvSpPr>
          <p:nvPr/>
        </p:nvSpPr>
        <p:spPr bwMode="auto">
          <a:xfrm>
            <a:off x="581025" y="4300538"/>
            <a:ext cx="8048625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2400" u="sng">
                <a:solidFill>
                  <a:srgbClr val="FF8000"/>
                </a:solidFill>
              </a:rPr>
              <a:t>This means……</a:t>
            </a:r>
          </a:p>
          <a:p>
            <a:pPr algn="ctr" eaLnBrk="1" hangingPunct="1">
              <a:spcAft>
                <a:spcPts val="600"/>
              </a:spcAft>
            </a:pPr>
            <a:r>
              <a:rPr lang="en-US" sz="2400" u="sng">
                <a:solidFill>
                  <a:srgbClr val="FF8000"/>
                </a:solidFill>
              </a:rPr>
              <a:t>Reduced overhead costs and better profit margins!*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en-US" sz="1200" b="0"/>
              <a:t> fluidconcepts has a specialized team of industrial and interior designers to add design value!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en-US" sz="1200" b="0"/>
              <a:t> On average order proposals takes 6-8 hours at an approximate cost of $300-$500 – this is a complimentary service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en-US" sz="1200" b="0"/>
              <a:t> fluidconcepts does not  typically do the upfront space planning. This is provided by the dealer or designer</a:t>
            </a:r>
          </a:p>
          <a:p>
            <a:pPr eaLnBrk="1" hangingPunct="1">
              <a:spcAft>
                <a:spcPts val="600"/>
              </a:spcAft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988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0554" y="620688"/>
            <a:ext cx="9857094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98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88640"/>
            <a:ext cx="4986669" cy="6453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415379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00"/>
          <a:stretch/>
        </p:blipFill>
        <p:spPr>
          <a:xfrm>
            <a:off x="1475656" y="1268760"/>
            <a:ext cx="6228675" cy="3861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606340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ChangeArrowheads="1"/>
          </p:cNvSpPr>
          <p:nvPr/>
        </p:nvSpPr>
        <p:spPr bwMode="auto">
          <a:xfrm>
            <a:off x="2487224" y="973138"/>
            <a:ext cx="36980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Let’s be Environmental!</a:t>
            </a:r>
          </a:p>
        </p:txBody>
      </p:sp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598488" y="2049463"/>
            <a:ext cx="7912100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400" b="0" dirty="0"/>
              <a:t>82% overall recycle content</a:t>
            </a:r>
          </a:p>
          <a:p>
            <a:pPr algn="ctr" eaLnBrk="1" hangingPunct="1"/>
            <a:endParaRPr lang="en-US" sz="2400" b="0" dirty="0"/>
          </a:p>
          <a:p>
            <a:pPr algn="ctr" eaLnBrk="1" hangingPunct="1"/>
            <a:r>
              <a:rPr lang="en-US" sz="2400" b="0" dirty="0"/>
              <a:t>Compliant with </a:t>
            </a:r>
          </a:p>
          <a:p>
            <a:pPr algn="ctr" eaLnBrk="1" hangingPunct="1"/>
            <a:r>
              <a:rPr lang="en-US" sz="2400" b="0" dirty="0"/>
              <a:t>ANSI/BIFMA X7.1-2007 LEEDR EQ Credit 4.5 </a:t>
            </a:r>
          </a:p>
          <a:p>
            <a:pPr algn="ctr" eaLnBrk="1" hangingPunct="1"/>
            <a:r>
              <a:rPr lang="en-US" sz="2400" b="0" dirty="0"/>
              <a:t>&amp; </a:t>
            </a:r>
            <a:r>
              <a:rPr lang="en-US" sz="2400" b="0" dirty="0" err="1" smtClean="0"/>
              <a:t>GreenGuard</a:t>
            </a:r>
            <a:r>
              <a:rPr lang="en-US" sz="2400" b="0" dirty="0"/>
              <a:t> </a:t>
            </a:r>
            <a:r>
              <a:rPr lang="en-US" sz="2400" b="0" dirty="0" smtClean="0"/>
              <a:t>compliant.</a:t>
            </a:r>
            <a:endParaRPr lang="en-US" sz="2400" b="0" dirty="0"/>
          </a:p>
          <a:p>
            <a:pPr eaLnBrk="1" hangingPunct="1"/>
            <a:endParaRPr lang="en-US" dirty="0"/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413" y="4568825"/>
            <a:ext cx="2508250" cy="174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01343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6"/>
          <p:cNvSpPr txBox="1">
            <a:spLocks noChangeArrowheads="1"/>
          </p:cNvSpPr>
          <p:nvPr/>
        </p:nvSpPr>
        <p:spPr bwMode="auto">
          <a:xfrm>
            <a:off x="274638" y="2204864"/>
            <a:ext cx="8869362" cy="5678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FF6600"/>
              </a:buClr>
              <a:buFont typeface="Wingdings" pitchFamily="2" charset="2"/>
              <a:buChar char="Ø"/>
            </a:pPr>
            <a:endParaRPr lang="en-US" dirty="0" smtClean="0"/>
          </a:p>
          <a:p>
            <a:pPr eaLnBrk="1" hangingPunct="1">
              <a:lnSpc>
                <a:spcPct val="150000"/>
              </a:lnSpc>
              <a:buClr>
                <a:srgbClr val="FF6600"/>
              </a:buClr>
              <a:buFont typeface="Wingdings" pitchFamily="2" charset="2"/>
              <a:buChar char="Ø"/>
            </a:pPr>
            <a:r>
              <a:rPr lang="en-US" dirty="0" smtClean="0"/>
              <a:t>fluidconcepts was created </a:t>
            </a:r>
            <a:r>
              <a:rPr lang="en-US" dirty="0"/>
              <a:t>in 2000 </a:t>
            </a:r>
            <a:endParaRPr lang="en-US" dirty="0" smtClean="0"/>
          </a:p>
          <a:p>
            <a:pPr eaLnBrk="1" hangingPunct="1">
              <a:lnSpc>
                <a:spcPct val="150000"/>
              </a:lnSpc>
              <a:buClr>
                <a:srgbClr val="FF6600"/>
              </a:buClr>
              <a:buFont typeface="Wingdings" pitchFamily="2" charset="2"/>
              <a:buChar char="Ø"/>
            </a:pPr>
            <a:r>
              <a:rPr lang="en-US" dirty="0" smtClean="0"/>
              <a:t>Who are we - designers, marketers and manufactures of alternative contract furnishings</a:t>
            </a:r>
          </a:p>
          <a:p>
            <a:pPr eaLnBrk="1" hangingPunct="1">
              <a:lnSpc>
                <a:spcPct val="150000"/>
              </a:lnSpc>
              <a:buClr>
                <a:srgbClr val="FF6600"/>
              </a:buClr>
              <a:buFont typeface="Wingdings" pitchFamily="2" charset="2"/>
              <a:buChar char="Ø"/>
            </a:pPr>
            <a:r>
              <a:rPr lang="en-US" dirty="0"/>
              <a:t>Over </a:t>
            </a:r>
            <a:r>
              <a:rPr lang="en-US" dirty="0" smtClean="0"/>
              <a:t>20,000 </a:t>
            </a:r>
            <a:r>
              <a:rPr lang="en-US" dirty="0" err="1"/>
              <a:t>sq</a:t>
            </a:r>
            <a:r>
              <a:rPr lang="en-US" dirty="0"/>
              <a:t> </a:t>
            </a:r>
            <a:r>
              <a:rPr lang="en-US" dirty="0" err="1"/>
              <a:t>ft</a:t>
            </a:r>
            <a:r>
              <a:rPr lang="en-US" dirty="0"/>
              <a:t> of </a:t>
            </a:r>
            <a:r>
              <a:rPr lang="en-US" dirty="0" smtClean="0"/>
              <a:t>showroom </a:t>
            </a:r>
            <a:r>
              <a:rPr lang="en-US" dirty="0"/>
              <a:t>space through out Canada and the United </a:t>
            </a:r>
            <a:r>
              <a:rPr lang="en-US" dirty="0" smtClean="0"/>
              <a:t>States</a:t>
            </a:r>
          </a:p>
          <a:p>
            <a:pPr eaLnBrk="1" hangingPunct="1">
              <a:lnSpc>
                <a:spcPct val="150000"/>
              </a:lnSpc>
              <a:buClr>
                <a:srgbClr val="FF6600"/>
              </a:buClr>
              <a:buFont typeface="Wingdings" pitchFamily="2" charset="2"/>
              <a:buChar char="Ø"/>
            </a:pPr>
            <a:r>
              <a:rPr lang="en-US" dirty="0" smtClean="0"/>
              <a:t>Our manufacturing and distribution facility is located just outside Toronto, Ontario</a:t>
            </a:r>
          </a:p>
          <a:p>
            <a:pPr eaLnBrk="1" hangingPunct="1">
              <a:lnSpc>
                <a:spcPct val="150000"/>
              </a:lnSpc>
              <a:buClr>
                <a:srgbClr val="FF6600"/>
              </a:buClr>
              <a:buFont typeface="Wingdings" pitchFamily="2" charset="2"/>
              <a:buChar char="Ø"/>
            </a:pPr>
            <a:r>
              <a:rPr lang="en-US" dirty="0" smtClean="0"/>
              <a:t>The staff is an experienced collective from </a:t>
            </a:r>
            <a:r>
              <a:rPr lang="en-US" dirty="0"/>
              <a:t>Knoll, Teknion, Inscape, </a:t>
            </a:r>
            <a:r>
              <a:rPr lang="en-US" dirty="0" smtClean="0"/>
              <a:t>Spec and </a:t>
            </a:r>
            <a:r>
              <a:rPr lang="en-US" dirty="0" err="1" smtClean="0"/>
              <a:t>Tayco</a:t>
            </a:r>
            <a:endParaRPr lang="en-US" dirty="0"/>
          </a:p>
          <a:p>
            <a:pPr eaLnBrk="1" hangingPunct="1">
              <a:lnSpc>
                <a:spcPct val="150000"/>
              </a:lnSpc>
              <a:buClr>
                <a:srgbClr val="FF6600"/>
              </a:buClr>
              <a:buFont typeface="Wingdings" pitchFamily="2" charset="2"/>
              <a:buChar char="Ø"/>
            </a:pPr>
            <a:r>
              <a:rPr lang="en-US" dirty="0" smtClean="0"/>
              <a:t>We offer complete Design</a:t>
            </a:r>
            <a:r>
              <a:rPr lang="en-US" dirty="0"/>
              <a:t>, </a:t>
            </a:r>
            <a:r>
              <a:rPr lang="en-US" dirty="0" smtClean="0"/>
              <a:t>Product Development </a:t>
            </a:r>
            <a:r>
              <a:rPr lang="en-US" dirty="0"/>
              <a:t>and Manufacturing </a:t>
            </a:r>
            <a:r>
              <a:rPr lang="en-US" dirty="0" smtClean="0"/>
              <a:t>Services (n/c)</a:t>
            </a:r>
            <a:endParaRPr lang="en-US" dirty="0"/>
          </a:p>
          <a:p>
            <a:pPr eaLnBrk="1" hangingPunct="1">
              <a:lnSpc>
                <a:spcPct val="150000"/>
              </a:lnSpc>
              <a:buClr>
                <a:srgbClr val="FF6600"/>
              </a:buClr>
              <a:buFont typeface="Wingdings" pitchFamily="2" charset="2"/>
              <a:buChar char="Ø"/>
            </a:pPr>
            <a:r>
              <a:rPr lang="en-US" dirty="0" smtClean="0"/>
              <a:t>Rapid Growth pattern of 25-30% from 2009 to present</a:t>
            </a:r>
            <a:endParaRPr lang="en-US" dirty="0">
              <a:solidFill>
                <a:srgbClr val="FF0000"/>
              </a:solidFill>
            </a:endParaRPr>
          </a:p>
          <a:p>
            <a:pPr eaLnBrk="1" hangingPunct="1">
              <a:lnSpc>
                <a:spcPct val="150000"/>
              </a:lnSpc>
              <a:buClr>
                <a:srgbClr val="FF6600"/>
              </a:buClr>
              <a:buFont typeface="Wingdings" pitchFamily="2" charset="2"/>
              <a:buChar char="Ø"/>
            </a:pPr>
            <a:r>
              <a:rPr lang="en-US" dirty="0" smtClean="0"/>
              <a:t>Result – Awards such as ‘Canada’s </a:t>
            </a:r>
            <a:r>
              <a:rPr lang="en-US" dirty="0"/>
              <a:t>100 Fastest Growing Companies</a:t>
            </a:r>
            <a:r>
              <a:rPr lang="en-US" dirty="0" smtClean="0"/>
              <a:t>’*- Profit </a:t>
            </a:r>
            <a:r>
              <a:rPr lang="en-US" dirty="0"/>
              <a:t>Magazines </a:t>
            </a:r>
            <a:endParaRPr lang="en-US" dirty="0" smtClean="0"/>
          </a:p>
          <a:p>
            <a:pPr eaLnBrk="1" hangingPunct="1">
              <a:lnSpc>
                <a:spcPct val="150000"/>
              </a:lnSpc>
              <a:buClr>
                <a:srgbClr val="FF6600"/>
              </a:buClr>
              <a:buFont typeface="Wingdings" pitchFamily="2" charset="2"/>
              <a:buChar char="Ø"/>
            </a:pPr>
            <a:r>
              <a:rPr lang="en-US" dirty="0" smtClean="0"/>
              <a:t>Core target audience is Architects, Designers and end users seeking personalized    solutions at affordable prices</a:t>
            </a:r>
          </a:p>
          <a:p>
            <a:pPr eaLnBrk="1" hangingPunct="1">
              <a:lnSpc>
                <a:spcPct val="150000"/>
              </a:lnSpc>
              <a:buClr>
                <a:srgbClr val="FF6600"/>
              </a:buClr>
              <a:buFont typeface="Wingdings" pitchFamily="2" charset="2"/>
              <a:buChar char="Ø"/>
            </a:pPr>
            <a:endParaRPr lang="en-US" dirty="0" smtClean="0"/>
          </a:p>
          <a:p>
            <a:pPr eaLnBrk="1" hangingPunct="1">
              <a:lnSpc>
                <a:spcPct val="150000"/>
              </a:lnSpc>
              <a:buClr>
                <a:srgbClr val="FF6600"/>
              </a:buClr>
              <a:buFont typeface="Wingdings" pitchFamily="2" charset="2"/>
              <a:buChar char="Ø"/>
            </a:pPr>
            <a:endParaRPr lang="en-US" dirty="0"/>
          </a:p>
          <a:p>
            <a:pPr eaLnBrk="1" hangingPunct="1">
              <a:lnSpc>
                <a:spcPct val="150000"/>
              </a:lnSpc>
              <a:buClr>
                <a:srgbClr val="FF6600"/>
              </a:buClr>
              <a:buFont typeface="Wingdings" pitchFamily="2" charset="2"/>
              <a:buChar char="Ø"/>
            </a:pPr>
            <a:endParaRPr lang="en-US" dirty="0"/>
          </a:p>
          <a:p>
            <a:pPr eaLnBrk="1" hangingPunct="1">
              <a:lnSpc>
                <a:spcPct val="135000"/>
              </a:lnSpc>
              <a:buClr>
                <a:schemeClr val="folHlink"/>
              </a:buClr>
              <a:buSzPct val="135000"/>
              <a:buFont typeface="Wingdings" pitchFamily="2" charset="2"/>
              <a:buChar char="Ø"/>
            </a:pPr>
            <a:endParaRPr lang="en-US" sz="2000" dirty="0"/>
          </a:p>
        </p:txBody>
      </p:sp>
      <p:pic>
        <p:nvPicPr>
          <p:cNvPr id="4" name="Picture 3" descr="IMG_1425.JPG"/>
          <p:cNvPicPr>
            <a:picLocks noChangeAspect="1"/>
          </p:cNvPicPr>
          <p:nvPr/>
        </p:nvPicPr>
        <p:blipFill>
          <a:blip r:embed="rId2"/>
          <a:srcRect b="24914"/>
          <a:stretch>
            <a:fillRect/>
          </a:stretch>
        </p:blipFill>
        <p:spPr>
          <a:xfrm>
            <a:off x="4641849" y="-12526"/>
            <a:ext cx="4502151" cy="25354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51118"/>
            <a:ext cx="3515785" cy="179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021288"/>
            <a:ext cx="15335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54522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7920880" cy="4636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80554" y="476671"/>
            <a:ext cx="65828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ED511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 Neue" charset="0"/>
              </a:rPr>
              <a:t>For all things Fluid … WWW.fluidgroup.com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235637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772816"/>
            <a:ext cx="2490812" cy="13740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7" t="80309" r="6880" b="4310"/>
          <a:stretch/>
        </p:blipFill>
        <p:spPr bwMode="auto">
          <a:xfrm>
            <a:off x="534013" y="2031213"/>
            <a:ext cx="3821963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19672" y="746129"/>
            <a:ext cx="52116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Helvetica Neue" charset="0"/>
              </a:rPr>
              <a:t>Fluidgroup</a:t>
            </a:r>
            <a:r>
              <a:rPr 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Helvetica Neue" charset="0"/>
              </a:rPr>
              <a:t> Companies</a:t>
            </a:r>
            <a:endParaRPr 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Helvetica Neue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1886" y="3630772"/>
            <a:ext cx="272202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400" dirty="0" smtClean="0"/>
              <a:t>Mid Plus Market</a:t>
            </a:r>
          </a:p>
          <a:p>
            <a:pPr algn="ctr"/>
            <a:r>
              <a:rPr lang="en-CA" sz="2400" dirty="0" smtClean="0"/>
              <a:t>Open Plan</a:t>
            </a:r>
          </a:p>
          <a:p>
            <a:pPr algn="ctr"/>
            <a:r>
              <a:rPr lang="en-CA" sz="2400" dirty="0" smtClean="0"/>
              <a:t>Highly Customizable</a:t>
            </a:r>
          </a:p>
          <a:p>
            <a:pPr algn="ctr"/>
            <a:r>
              <a:rPr lang="en-CA" sz="2400" dirty="0" smtClean="0"/>
              <a:t>Unique</a:t>
            </a:r>
          </a:p>
          <a:p>
            <a:pPr algn="ctr"/>
            <a:r>
              <a:rPr lang="en-CA" sz="2400" dirty="0" smtClean="0"/>
              <a:t>Chameleon like</a:t>
            </a:r>
          </a:p>
          <a:p>
            <a:pPr algn="ctr"/>
            <a:r>
              <a:rPr lang="en-CA" sz="2400" dirty="0" smtClean="0"/>
              <a:t>Project Business</a:t>
            </a:r>
          </a:p>
          <a:p>
            <a:endParaRPr lang="en-CA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355976" y="1916832"/>
            <a:ext cx="0" cy="41044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644008" y="3618121"/>
            <a:ext cx="3426515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400" dirty="0" smtClean="0"/>
              <a:t>Mid-Market</a:t>
            </a:r>
          </a:p>
          <a:p>
            <a:pPr algn="ctr"/>
            <a:r>
              <a:rPr lang="en-CA" sz="2400" dirty="0" smtClean="0"/>
              <a:t>Private Office/Boardroom</a:t>
            </a:r>
            <a:br>
              <a:rPr lang="en-CA" sz="2400" dirty="0" smtClean="0"/>
            </a:br>
            <a:r>
              <a:rPr lang="en-CA" sz="2400" dirty="0" smtClean="0"/>
              <a:t>Reception/Education</a:t>
            </a:r>
          </a:p>
          <a:p>
            <a:pPr algn="ctr"/>
            <a:r>
              <a:rPr lang="en-CA" sz="2400" dirty="0" smtClean="0"/>
              <a:t>Healthcare/</a:t>
            </a:r>
            <a:r>
              <a:rPr lang="en-CA" sz="2400" dirty="0" err="1" smtClean="0"/>
              <a:t>Govt</a:t>
            </a:r>
            <a:endParaRPr lang="en-CA" sz="2400" dirty="0" smtClean="0"/>
          </a:p>
          <a:p>
            <a:pPr algn="ctr"/>
            <a:r>
              <a:rPr lang="en-CA" sz="2400" dirty="0" smtClean="0"/>
              <a:t>Light Open Plan</a:t>
            </a:r>
          </a:p>
          <a:p>
            <a:pPr algn="ctr"/>
            <a:r>
              <a:rPr lang="en-CA" sz="2400" dirty="0" smtClean="0"/>
              <a:t>Budget Oriented</a:t>
            </a:r>
          </a:p>
          <a:p>
            <a:pPr algn="ctr"/>
            <a:r>
              <a:rPr lang="en-CA" sz="2400" dirty="0" smtClean="0"/>
              <a:t>Day to Day Business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8424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9250" t="12600" r="21951" b="5412"/>
          <a:stretch/>
        </p:blipFill>
        <p:spPr>
          <a:xfrm>
            <a:off x="4716016" y="1720475"/>
            <a:ext cx="4032448" cy="3748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1701" t="12600" r="23700" b="28066"/>
          <a:stretch/>
        </p:blipFill>
        <p:spPr>
          <a:xfrm>
            <a:off x="395536" y="2204864"/>
            <a:ext cx="3836819" cy="2779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763688" y="548680"/>
            <a:ext cx="52116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Helvetica Neue" charset="0"/>
              </a:rPr>
              <a:t>Fluidgroup</a:t>
            </a:r>
            <a:r>
              <a:rPr 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Helvetica Neue" charset="0"/>
              </a:rPr>
              <a:t> Companies</a:t>
            </a:r>
            <a:endParaRPr 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21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13" y="260648"/>
            <a:ext cx="8096747" cy="30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98" y="3573016"/>
            <a:ext cx="7953375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98" y="5076421"/>
            <a:ext cx="66294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047" y="5076421"/>
            <a:ext cx="120967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269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23" y="188640"/>
            <a:ext cx="8561949" cy="640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564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124744"/>
            <a:ext cx="7715200" cy="72008"/>
          </a:xfrm>
        </p:spPr>
        <p:txBody>
          <a:bodyPr>
            <a:normAutofit fontScale="90000"/>
          </a:bodyPr>
          <a:lstStyle/>
          <a:p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2564905"/>
            <a:ext cx="6120680" cy="3240360"/>
          </a:xfrm>
        </p:spPr>
        <p:txBody>
          <a:bodyPr/>
          <a:lstStyle/>
          <a:p>
            <a:endParaRPr lang="en-CA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44" y="188639"/>
            <a:ext cx="8786444" cy="6623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5536" y="3468193"/>
            <a:ext cx="13644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ED511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 Neue" charset="0"/>
              </a:rPr>
              <a:t>Runway</a:t>
            </a:r>
            <a:endParaRPr lang="en-US" sz="2400" b="1" dirty="0">
              <a:solidFill>
                <a:srgbClr val="ED511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 Neue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653136"/>
            <a:ext cx="3546553" cy="1885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14" y="569169"/>
            <a:ext cx="8136903" cy="2899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713" y="2827692"/>
            <a:ext cx="3583912" cy="1742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817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50850" y="227013"/>
            <a:ext cx="32570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sz="2400" dirty="0" smtClean="0">
                <a:solidFill>
                  <a:srgbClr val="FF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 Neue" charset="0"/>
              </a:rPr>
              <a:t>Runway concepts</a:t>
            </a:r>
            <a:endParaRPr lang="en-US" sz="2400" dirty="0">
              <a:solidFill>
                <a:srgbClr val="FF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 Neue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4309787" cy="2757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851" y="882157"/>
            <a:ext cx="4196436" cy="2712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776" y="3714128"/>
            <a:ext cx="4262736" cy="2250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75625"/>
            <a:ext cx="4536504" cy="1788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23586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4712"/>
            <a:ext cx="8496944" cy="6468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0688"/>
            <a:ext cx="6912768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67544" y="3470380"/>
            <a:ext cx="24080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ED511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 Neue" charset="0"/>
              </a:rPr>
              <a:t>Post and Beam</a:t>
            </a:r>
            <a:endParaRPr lang="en-US" sz="2400" b="1" dirty="0">
              <a:solidFill>
                <a:srgbClr val="ED511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 Neue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273887"/>
            <a:ext cx="4564874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01" y="5950162"/>
            <a:ext cx="45243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830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3563</TotalTime>
  <Words>302</Words>
  <Application>Microsoft Office PowerPoint</Application>
  <PresentationFormat>On-screen Show (4:3)</PresentationFormat>
  <Paragraphs>61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ＭＳ Ｐゴシック</vt:lpstr>
      <vt:lpstr>Arial</vt:lpstr>
      <vt:lpstr>Calibri</vt:lpstr>
      <vt:lpstr>Helvetica Neue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Fluid-Laptop HP2</dc:creator>
  <cp:lastModifiedBy>Byron Leclair</cp:lastModifiedBy>
  <cp:revision>59</cp:revision>
  <dcterms:created xsi:type="dcterms:W3CDTF">2013-03-23T21:57:48Z</dcterms:created>
  <dcterms:modified xsi:type="dcterms:W3CDTF">2015-02-11T16:39:56Z</dcterms:modified>
</cp:coreProperties>
</file>